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p:scale>
          <a:sx n="77" d="100"/>
          <a:sy n="77" d="100"/>
        </p:scale>
        <p:origin x="816" y="86"/>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92500"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effective written and verbal communication is crucial for problem-solving. We empower our employees to clearly articulate ideas, both orally and in writing (emails, reports, etc.), to effectively inform, instruct, and understand diverse audiences. This ensures comprehensive communication and adaptability in various scenarios, enabling confident problem-solving and persuasive communication.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latin typeface="+mj-lt"/>
              </a:rPr>
              <a:t>Know your audience</a:t>
            </a:r>
          </a:p>
          <a:p>
            <a:pPr marL="285750" indent="-285750">
              <a:buFont typeface="Arial" panose="020B0604020202020204" pitchFamily="34" charset="0"/>
              <a:buChar char="•"/>
            </a:pPr>
            <a:r>
              <a:rPr lang="en-US" dirty="0">
                <a:latin typeface="+mj-lt"/>
              </a:rPr>
              <a:t>Choose the right channel</a:t>
            </a:r>
          </a:p>
          <a:p>
            <a:pPr marL="285750" indent="-285750">
              <a:buFont typeface="Arial" panose="020B0604020202020204" pitchFamily="34" charset="0"/>
              <a:buChar char="•"/>
            </a:pPr>
            <a:r>
              <a:rPr lang="en-US" dirty="0">
                <a:latin typeface="+mj-lt"/>
              </a:rPr>
              <a:t>Adapt your style</a:t>
            </a:r>
          </a:p>
          <a:p>
            <a:pPr marL="285750" indent="-285750">
              <a:buFont typeface="Arial" panose="020B0604020202020204" pitchFamily="34" charset="0"/>
              <a:buChar char="•"/>
            </a:pPr>
            <a:r>
              <a:rPr lang="en-US" dirty="0">
                <a:latin typeface="+mj-lt"/>
              </a:rPr>
              <a:t>Use active listening</a:t>
            </a:r>
          </a:p>
          <a:p>
            <a:pPr marL="285750" indent="-285750">
              <a:buFont typeface="Arial" panose="020B0604020202020204" pitchFamily="34" charset="0"/>
              <a:buChar char="•"/>
            </a:pPr>
            <a:r>
              <a:rPr lang="en-US" dirty="0">
                <a:latin typeface="+mj-lt"/>
              </a:rPr>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we are deeply committed to safeguarding sensitive personal and critical business information. Our comprehensive three-to-five-year information security management plan reflects this commitment, acknowledging the evolving threats to information security and the importance of protecting the privacy of our constituents, safeguarding vital business information, and fulfilling legal and compliance obligations. This commitment starts at the top, with our CEO, Managing Directors, Vice Presidents, C-Level executives, and all employees sharing responsibility for the security of our information and resources in their respective roles. To ensure continuous improvement, our security plan incorporates benchmarks to measure our organization's baseline security performance. These benchmarks allow us to track progress, make improvements to our security program over time, and compare our performance against industry peers, competitors, and different business units. Furthermore, we conduct annual audits, or more frequently as needed in response to changes in our environment, to maintain the effectiveness of our security measures. Ultimately, our vision at RC Cybersecurity is to meet our customers’ </a:t>
            </a:r>
            <a:r>
              <a:rPr lang="en-US" kern="100" dirty="0">
                <a:latin typeface="Calibri Light" panose="020F0302020204030204" pitchFamily="34" charset="0"/>
                <a:ea typeface="Aptos" panose="020B0004020202020204" pitchFamily="34" charset="0"/>
                <a:cs typeface="Times New Roman" panose="02020603050405020304" pitchFamily="18" charset="0"/>
              </a:rPr>
              <a:t>cybersecurity</a:t>
            </a: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 needs and help them succeed. We believe that by building strong, trusting relationships with our customers, we can provide reliable guidance and serve their full range of </a:t>
            </a:r>
            <a:r>
              <a:rPr lang="en-US" kern="100" dirty="0">
                <a:latin typeface="Calibri Light" panose="020F0302020204030204" pitchFamily="34" charset="0"/>
                <a:ea typeface="Aptos" panose="020B0004020202020204" pitchFamily="34" charset="0"/>
                <a:cs typeface="Times New Roman" panose="02020603050405020304" pitchFamily="18" charset="0"/>
              </a:rPr>
              <a:t>cybersecurity</a:t>
            </a: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 needs.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latin typeface="+mj-lt"/>
              </a:rPr>
              <a:t>Policies: </a:t>
            </a:r>
          </a:p>
          <a:p>
            <a:r>
              <a:rPr lang="en-US" dirty="0">
                <a:latin typeface="+mj-lt"/>
              </a:rPr>
              <a:t>Identifies the rules and procedures for all individuals accessing and using our information technology assets and resources. </a:t>
            </a:r>
          </a:p>
          <a:p>
            <a:r>
              <a:rPr lang="en-US" dirty="0">
                <a:latin typeface="+mj-lt"/>
              </a:rPr>
              <a:t>Standards:</a:t>
            </a:r>
          </a:p>
          <a:p>
            <a:r>
              <a:rPr lang="en-US" dirty="0">
                <a:latin typeface="+mj-lt"/>
              </a:rPr>
              <a:t>Series of documented processes that define how to implement, manage, and monitor various security controls. Standards, are seen as more strictly enforceable. </a:t>
            </a:r>
          </a:p>
          <a:p>
            <a:r>
              <a:rPr lang="en-US" dirty="0">
                <a:latin typeface="+mj-lt"/>
              </a:rPr>
              <a:t>Guidelines: </a:t>
            </a:r>
          </a:p>
          <a:p>
            <a:r>
              <a:rPr lang="en-US" dirty="0">
                <a:latin typeface="+mj-lt"/>
              </a:rPr>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latin typeface="+mj-lt"/>
              </a:rPr>
              <a:t>Procedures: </a:t>
            </a:r>
          </a:p>
          <a:p>
            <a:r>
              <a:rPr lang="en-US" dirty="0">
                <a:latin typeface="+mj-lt"/>
              </a:rPr>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In today's fast-paced business world, information security (InfoSec) is no longer just a nice-to-have, it's a must-have. To stay ahead of the game, organizations need a proactive plan for their InfoSec. This plan should cover three to five years and lay out a clear path for protecting sensitive data.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To effectively communicate cybersecurity findings across our organization, we must tailor our message to different audiences. Since technical understanding, interest, and authority vary across departments and hierarchical levels, we'll use a multi-faceted approach to understand our audience's needs and preferences. This will involve methods such as interviews, surveys, and departmental focus groups to assess existing knowledge, experience, and information requirements. This ensures that our communication—whether written, spoken, or visual—is accessible and relevant to everyone, from senior leadership to individual contributors.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lnSpcReduction="10000"/>
          </a:bodyPr>
          <a:lstStyle/>
          <a:p>
            <a:pPr marL="0" indent="0">
              <a:buNone/>
            </a:pPr>
            <a:r>
              <a:rPr lang="en-US" sz="1400" dirty="0">
                <a:latin typeface="+mj-lt"/>
              </a:rPr>
              <a:t>Writing and Design Process: </a:t>
            </a:r>
          </a:p>
          <a:p>
            <a:pPr marL="0" indent="0">
              <a:buNone/>
            </a:pPr>
            <a:r>
              <a:rPr lang="en-US" sz="1400" dirty="0">
                <a:latin typeface="+mj-lt"/>
              </a:rPr>
              <a:t>Any technical communication artifacts created, will go through a series of steps that will produce clear, concise, and effective technical communication documents. </a:t>
            </a:r>
          </a:p>
          <a:p>
            <a:pPr marL="0" indent="0">
              <a:buNone/>
            </a:pPr>
            <a:r>
              <a:rPr lang="en-US" sz="1400" dirty="0">
                <a:latin typeface="+mj-lt"/>
              </a:rPr>
              <a:t>The following steps will include: </a:t>
            </a:r>
          </a:p>
          <a:p>
            <a:r>
              <a:rPr lang="en-US" sz="1400" dirty="0">
                <a:latin typeface="+mj-lt"/>
              </a:rPr>
              <a:t>Planning: Identify the purpose, audience, and scope. </a:t>
            </a:r>
          </a:p>
          <a:p>
            <a:r>
              <a:rPr lang="en-US" sz="1400" dirty="0">
                <a:latin typeface="+mj-lt"/>
              </a:rPr>
              <a:t>Research: Information is gathered to support our writing. </a:t>
            </a:r>
          </a:p>
          <a:p>
            <a:r>
              <a:rPr lang="en-US" sz="1400" dirty="0">
                <a:latin typeface="+mj-lt"/>
              </a:rPr>
              <a:t>Drafting: The first draft of an artifact </a:t>
            </a:r>
          </a:p>
          <a:p>
            <a:r>
              <a:rPr lang="en-US" sz="1400" dirty="0">
                <a:latin typeface="+mj-lt"/>
              </a:rPr>
              <a:t>Revising: review and improve draft. </a:t>
            </a:r>
          </a:p>
          <a:p>
            <a:r>
              <a:rPr lang="en-US" sz="1400" dirty="0">
                <a:latin typeface="+mj-lt"/>
              </a:rPr>
              <a:t>Editing: Grammer, spelling, and punctuation errors are corrected. </a:t>
            </a:r>
          </a:p>
          <a:p>
            <a:r>
              <a:rPr lang="en-US" sz="1400" dirty="0">
                <a:latin typeface="+mj-lt"/>
              </a:rPr>
              <a:t>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5" y="1918253"/>
            <a:ext cx="6241650" cy="3594100"/>
          </a:xfrm>
          <a:prstGeom prst="rect">
            <a:avLst/>
          </a:prstGeom>
        </p:spPr>
        <p:txBody>
          <a:bodyPr vert="horz" lIns="91440" tIns="45720" rIns="91440" bIns="45720" rtlCol="0">
            <a:noAutofit/>
          </a:bodyPr>
          <a:lstStyle/>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RC Cybersecurity's information security management plan is a three-to-five-year roadmap encompassing strategic, tactical, and operational goals. This plan prioritizes the protection of sensitive personal and business information, fulfilling legal obligations, and mitigating security risks.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Strategic goals focus on long-term objectives: aligning information security with business objectives to ensure business continuity, minimize risk, maximize ROI, and create future opportunities.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Tactical goals center on mid-term improvements: evaluating the effectiveness of existing security practices, policies, and controls. This includes establishing security performance benchmarks, tracking progress, and making necessary improvements through annual audits to identify vulnerabilities.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Operational goals address short-term, day-to-day activities: ensuring data confidentiality, integrity, and availability, along with ongoing employee training on information security best practices.</a:t>
            </a:r>
          </a:p>
          <a:p>
            <a:pPr marL="0" marR="0">
              <a:lnSpc>
                <a:spcPct val="107000"/>
              </a:lnSpc>
              <a:spcAft>
                <a:spcPts val="800"/>
              </a:spcAft>
            </a:pPr>
            <a:r>
              <a:rPr lang="en-US" sz="1600" kern="100" dirty="0">
                <a:effectLst/>
                <a:latin typeface="+mj-lt"/>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5" y="1789043"/>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400" dirty="0">
                <a:latin typeface="+mj-lt"/>
              </a:rPr>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Build an Cybersecurity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400" dirty="0">
                <a:latin typeface="+mj-lt"/>
              </a:rPr>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Successful implementation of this plan requires clearly defined roles and responsibilities for information protection. These roles will coordinate activities and ensure effective dissemination of security policies, standards, and implementation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Roles include:</a:t>
            </a:r>
          </a:p>
          <a:p>
            <a:pPr marL="285750" indent="-285750">
              <a:buFont typeface="Arial" panose="020B0604020202020204" pitchFamily="34" charset="0"/>
              <a:buChar char="•"/>
            </a:pPr>
            <a:r>
              <a:rPr lang="en-US" dirty="0">
                <a:latin typeface="+mj-lt"/>
              </a:rPr>
              <a:t>Information Security Board of Directors</a:t>
            </a:r>
          </a:p>
          <a:p>
            <a:pPr marL="285750" indent="-285750">
              <a:buFont typeface="Arial" panose="020B0604020202020204" pitchFamily="34" charset="0"/>
              <a:buChar char="•"/>
            </a:pPr>
            <a:r>
              <a:rPr lang="en-US" dirty="0">
                <a:latin typeface="+mj-lt"/>
              </a:rPr>
              <a:t>Executive Management</a:t>
            </a:r>
          </a:p>
          <a:p>
            <a:pPr marL="285750" indent="-285750">
              <a:buFont typeface="Arial" panose="020B0604020202020204" pitchFamily="34" charset="0"/>
              <a:buChar char="•"/>
            </a:pPr>
            <a:r>
              <a:rPr lang="en-US" dirty="0">
                <a:latin typeface="+mj-lt"/>
              </a:rPr>
              <a:t>Cybersecurity Professionals</a:t>
            </a:r>
          </a:p>
          <a:p>
            <a:pPr marL="285750" indent="-285750">
              <a:buFont typeface="Arial" panose="020B0604020202020204" pitchFamily="34" charset="0"/>
              <a:buChar char="•"/>
            </a:pPr>
            <a:r>
              <a:rPr lang="en-US" dirty="0">
                <a:latin typeface="+mj-lt"/>
              </a:rPr>
              <a:t>Data owners</a:t>
            </a:r>
          </a:p>
          <a:p>
            <a:pPr marL="285750" indent="-285750">
              <a:buFont typeface="Arial" panose="020B0604020202020204" pitchFamily="34" charset="0"/>
              <a:buChar char="•"/>
            </a:pPr>
            <a:r>
              <a:rPr lang="en-US" dirty="0">
                <a:latin typeface="+mj-lt"/>
              </a:rPr>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governance</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IT governance and cybersecurity frameworks are crucial for regulatory compliance. These frameworks provide a structured approach to managing IT resources, mitigating risks, and making informed decisions. They offer guidelines, controls, and processes to protect information, infrastructure, and systems. Security controls act as safeguards to prevent, detect, and minimize security threats, ensuring adherence to regulations and industry standards. Organizations often combine elements from multiple frameworks to best meet their specific needs and objectives, aligning IT goals with overall business strategy. Understanding the scope of each framework is essential; for example, our cybersecurity operations will need to comply with multiple frameworks.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217</TotalTime>
  <Words>1275</Words>
  <Application>Microsoft Office PowerPoint</Application>
  <PresentationFormat>Widescreen</PresentationFormat>
  <Paragraphs>91</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governance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10</cp:revision>
  <dcterms:created xsi:type="dcterms:W3CDTF">2024-02-14T18:56:44Z</dcterms:created>
  <dcterms:modified xsi:type="dcterms:W3CDTF">2025-02-20T04:07:48Z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